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handoutMasterIdLst>
    <p:handoutMasterId r:id="rId30"/>
  </p:handoutMasterIdLst>
  <p:sldIdLst>
    <p:sldId id="259" r:id="rId2"/>
    <p:sldId id="260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7" r:id="rId17"/>
    <p:sldId id="280" r:id="rId18"/>
    <p:sldId id="281" r:id="rId19"/>
    <p:sldId id="282" r:id="rId20"/>
    <p:sldId id="283" r:id="rId21"/>
    <p:sldId id="284" r:id="rId22"/>
    <p:sldId id="285" r:id="rId23"/>
    <p:sldId id="288" r:id="rId24"/>
    <p:sldId id="289" r:id="rId25"/>
    <p:sldId id="290" r:id="rId26"/>
    <p:sldId id="264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0A0C-FFF2-4105-9F07-796FCC3D8DE3}" type="datetime1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8D4-D432-4190-8060-492B59F98A87}" type="datetime1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EF83-7D73-495D-9915-41737B990DFC}" type="datetime1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2905-D7E2-4171-961B-8EB802C66F9A}" type="datetime1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4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B47C-16BC-4A9F-9E6E-9D1F33DC8ABD}" type="datetime1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3DF2-DD31-447B-89F4-CEF82A94D7A7}" type="datetime1">
              <a:rPr lang="en-US" smtClean="0"/>
              <a:t>11/30/2020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BB0C-CFA8-4A1F-9AAE-D6B32E8256E7}" type="datetime1">
              <a:rPr lang="en-US" smtClean="0"/>
              <a:t>11/30/2020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2348D-B72F-4FC3-A127-851C5E7B3A9E}" type="datetime1">
              <a:rPr lang="en-US" smtClean="0"/>
              <a:t>11/30/2020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EB1B-704A-4D5E-8D5F-456104532486}" type="datetime1">
              <a:rPr lang="en-US" smtClean="0"/>
              <a:t>11/30/2020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FBEB-CD4D-45C5-9851-D1FF1EB5AB85}" type="datetime1">
              <a:rPr lang="en-US" smtClean="0"/>
              <a:t>11/30/2020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B7EB-0ACD-4247-AA3F-1B0B49109B84}" type="datetime1">
              <a:rPr lang="en-US" smtClean="0"/>
              <a:t>11/30/2020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254F2F0-E062-4E41-9176-AEE9734E64AC}" type="datetime1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m4a"/><Relationship Id="rId3" Type="http://schemas.microsoft.com/office/2007/relationships/media" Target="../media/media27.m4a"/><Relationship Id="rId7" Type="http://schemas.microsoft.com/office/2007/relationships/media" Target="../media/media29.m4a"/><Relationship Id="rId12" Type="http://schemas.openxmlformats.org/officeDocument/2006/relationships/image" Target="../media/image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audio" Target="../media/media28.m4a"/><Relationship Id="rId11" Type="http://schemas.openxmlformats.org/officeDocument/2006/relationships/slideLayout" Target="../slideLayouts/slideLayout2.xml"/><Relationship Id="rId5" Type="http://schemas.microsoft.com/office/2007/relationships/media" Target="../media/media28.m4a"/><Relationship Id="rId10" Type="http://schemas.openxmlformats.org/officeDocument/2006/relationships/audio" Target="../media/media30.m4a"/><Relationship Id="rId4" Type="http://schemas.openxmlformats.org/officeDocument/2006/relationships/audio" Target="../media/media27.m4a"/><Relationship Id="rId9" Type="http://schemas.microsoft.com/office/2007/relationships/media" Target="../media/media30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audio" Target="../media/media33.m4a"/><Relationship Id="rId11" Type="http://schemas.openxmlformats.org/officeDocument/2006/relationships/image" Target="../media/image3.png"/><Relationship Id="rId5" Type="http://schemas.microsoft.com/office/2007/relationships/media" Target="../media/media33.m4a"/><Relationship Id="rId10" Type="http://schemas.openxmlformats.org/officeDocument/2006/relationships/image" Target="../media/image9.png"/><Relationship Id="rId4" Type="http://schemas.openxmlformats.org/officeDocument/2006/relationships/audio" Target="../media/media32.m4a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5.m4a"/><Relationship Id="rId7" Type="http://schemas.openxmlformats.org/officeDocument/2006/relationships/image" Target="../media/image11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5.m4a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39.m4a"/><Relationship Id="rId3" Type="http://schemas.microsoft.com/office/2007/relationships/media" Target="../media/media37.m4a"/><Relationship Id="rId7" Type="http://schemas.microsoft.com/office/2007/relationships/media" Target="../media/media39.m4a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audio" Target="../media/media38.m4a"/><Relationship Id="rId5" Type="http://schemas.microsoft.com/office/2007/relationships/media" Target="../media/media38.m4a"/><Relationship Id="rId10" Type="http://schemas.openxmlformats.org/officeDocument/2006/relationships/image" Target="../media/image3.png"/><Relationship Id="rId4" Type="http://schemas.openxmlformats.org/officeDocument/2006/relationships/audio" Target="../media/media37.m4a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audio" Target="../media/media42.m4a"/><Relationship Id="rId5" Type="http://schemas.microsoft.com/office/2007/relationships/media" Target="../media/media42.m4a"/><Relationship Id="rId4" Type="http://schemas.openxmlformats.org/officeDocument/2006/relationships/audio" Target="../media/media41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audio" Target="../media/media45.m4a"/><Relationship Id="rId11" Type="http://schemas.openxmlformats.org/officeDocument/2006/relationships/image" Target="../media/image3.png"/><Relationship Id="rId5" Type="http://schemas.microsoft.com/office/2007/relationships/media" Target="../media/media45.m4a"/><Relationship Id="rId10" Type="http://schemas.openxmlformats.org/officeDocument/2006/relationships/image" Target="../media/image15.png"/><Relationship Id="rId4" Type="http://schemas.openxmlformats.org/officeDocument/2006/relationships/audio" Target="../media/media44.m4a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0.m4a"/><Relationship Id="rId13" Type="http://schemas.microsoft.com/office/2007/relationships/media" Target="../media/media53.m4a"/><Relationship Id="rId18" Type="http://schemas.openxmlformats.org/officeDocument/2006/relationships/image" Target="../media/image3.png"/><Relationship Id="rId3" Type="http://schemas.microsoft.com/office/2007/relationships/media" Target="../media/media48.m4a"/><Relationship Id="rId7" Type="http://schemas.microsoft.com/office/2007/relationships/media" Target="../media/media50.m4a"/><Relationship Id="rId12" Type="http://schemas.openxmlformats.org/officeDocument/2006/relationships/audio" Target="../media/media52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6" Type="http://schemas.openxmlformats.org/officeDocument/2006/relationships/audio" Target="../media/media54.m4a"/><Relationship Id="rId1" Type="http://schemas.microsoft.com/office/2007/relationships/media" Target="../media/media47.m4a"/><Relationship Id="rId6" Type="http://schemas.openxmlformats.org/officeDocument/2006/relationships/audio" Target="../media/media49.m4a"/><Relationship Id="rId11" Type="http://schemas.microsoft.com/office/2007/relationships/media" Target="../media/media52.m4a"/><Relationship Id="rId5" Type="http://schemas.microsoft.com/office/2007/relationships/media" Target="../media/media49.m4a"/><Relationship Id="rId15" Type="http://schemas.microsoft.com/office/2007/relationships/media" Target="../media/media54.m4a"/><Relationship Id="rId10" Type="http://schemas.openxmlformats.org/officeDocument/2006/relationships/audio" Target="../media/media51.m4a"/><Relationship Id="rId4" Type="http://schemas.openxmlformats.org/officeDocument/2006/relationships/audio" Target="../media/media48.m4a"/><Relationship Id="rId9" Type="http://schemas.microsoft.com/office/2007/relationships/media" Target="../media/media51.m4a"/><Relationship Id="rId14" Type="http://schemas.openxmlformats.org/officeDocument/2006/relationships/audio" Target="../media/media53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7.m4a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7.m4a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3" Type="http://schemas.microsoft.com/office/2007/relationships/media" Target="../media/media3.m4a"/><Relationship Id="rId7" Type="http://schemas.microsoft.com/office/2007/relationships/media" Target="../media/media5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3.png"/><Relationship Id="rId4" Type="http://schemas.openxmlformats.org/officeDocument/2006/relationships/audio" Target="../media/media3.m4a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audio" Target="../media/media64.m4a"/><Relationship Id="rId5" Type="http://schemas.microsoft.com/office/2007/relationships/media" Target="../media/media64.m4a"/><Relationship Id="rId4" Type="http://schemas.openxmlformats.org/officeDocument/2006/relationships/audio" Target="../media/media63.m4a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66.m4a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6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3" Type="http://schemas.microsoft.com/office/2007/relationships/media" Target="../media/media7.m4a"/><Relationship Id="rId7" Type="http://schemas.microsoft.com/office/2007/relationships/media" Target="../media/media9.m4a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audio" Target="../media/media8.m4a"/><Relationship Id="rId11" Type="http://schemas.openxmlformats.org/officeDocument/2006/relationships/slideLayout" Target="../slideLayouts/slideLayout2.xml"/><Relationship Id="rId5" Type="http://schemas.microsoft.com/office/2007/relationships/media" Target="../media/media8.m4a"/><Relationship Id="rId10" Type="http://schemas.openxmlformats.org/officeDocument/2006/relationships/audio" Target="../media/media10.m4a"/><Relationship Id="rId4" Type="http://schemas.openxmlformats.org/officeDocument/2006/relationships/audio" Target="../media/media7.m4a"/><Relationship Id="rId9" Type="http://schemas.microsoft.com/office/2007/relationships/media" Target="../media/media10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4a"/><Relationship Id="rId13" Type="http://schemas.microsoft.com/office/2007/relationships/media" Target="../media/media21.m4a"/><Relationship Id="rId18" Type="http://schemas.openxmlformats.org/officeDocument/2006/relationships/audio" Target="../media/media23.m4a"/><Relationship Id="rId3" Type="http://schemas.microsoft.com/office/2007/relationships/media" Target="../media/media16.m4a"/><Relationship Id="rId7" Type="http://schemas.microsoft.com/office/2007/relationships/media" Target="../media/media18.m4a"/><Relationship Id="rId12" Type="http://schemas.openxmlformats.org/officeDocument/2006/relationships/audio" Target="../media/media20.m4a"/><Relationship Id="rId17" Type="http://schemas.microsoft.com/office/2007/relationships/media" Target="../media/media23.m4a"/><Relationship Id="rId2" Type="http://schemas.openxmlformats.org/officeDocument/2006/relationships/audio" Target="../media/media15.m4a"/><Relationship Id="rId16" Type="http://schemas.openxmlformats.org/officeDocument/2006/relationships/audio" Target="../media/media22.m4a"/><Relationship Id="rId20" Type="http://schemas.openxmlformats.org/officeDocument/2006/relationships/image" Target="../media/image3.png"/><Relationship Id="rId1" Type="http://schemas.microsoft.com/office/2007/relationships/media" Target="../media/media15.m4a"/><Relationship Id="rId6" Type="http://schemas.openxmlformats.org/officeDocument/2006/relationships/audio" Target="../media/media17.m4a"/><Relationship Id="rId11" Type="http://schemas.microsoft.com/office/2007/relationships/media" Target="../media/media20.m4a"/><Relationship Id="rId5" Type="http://schemas.microsoft.com/office/2007/relationships/media" Target="../media/media17.m4a"/><Relationship Id="rId15" Type="http://schemas.microsoft.com/office/2007/relationships/media" Target="../media/media22.m4a"/><Relationship Id="rId10" Type="http://schemas.openxmlformats.org/officeDocument/2006/relationships/audio" Target="../media/media19.m4a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16.m4a"/><Relationship Id="rId9" Type="http://schemas.microsoft.com/office/2007/relationships/media" Target="../media/media19.m4a"/><Relationship Id="rId14" Type="http://schemas.openxmlformats.org/officeDocument/2006/relationships/audio" Target="../media/media21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Fuel Consumption and Flight Delays for Low-Cost Airlines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4C139F-44B9-44BC-BE6D-89193568F9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404" y="281527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39"/>
    </mc:Choice>
    <mc:Fallback xmlns="">
      <p:transition advTm="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16" objId="3"/>
        <p14:stopEvt time="9485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D05-DCA0-4372-93C2-F8DC104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5785-692B-4844-B624-5596F6B270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Training and test sets</a:t>
            </a:r>
          </a:p>
          <a:p>
            <a:r>
              <a:rPr lang="en-US" dirty="0"/>
              <a:t>The authors observed that they could obtain accurate predictions of the number of passengers to some extent by using the information available one week before the flight</a:t>
            </a:r>
          </a:p>
          <a:p>
            <a:pPr lvl="1"/>
            <a:r>
              <a:rPr lang="en-US" dirty="0"/>
              <a:t>The predictions of the number of passengers are given by deep neural networks</a:t>
            </a:r>
          </a:p>
          <a:p>
            <a:r>
              <a:rPr lang="en-US" dirty="0"/>
              <a:t>The relative RMSE was used as the evaluation measure, which is the root mean squared error normalized by the mean of observed values.</a:t>
            </a:r>
          </a:p>
          <a:p>
            <a:r>
              <a:rPr lang="en-US" dirty="0"/>
              <a:t>The authors evaluate a fuel underestimation ratio, which is the frequency of the cases where the predicted fuel consumption was lower than 97% of the actual amount of fuel consumption.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435510-1F6B-4AB8-8A68-D8B552922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46361" y="930275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84313F-950B-45CA-8A27-B39392CFEC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31452" y="1173956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B0AC74-8733-4001-B0A8-427D6EDB65B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02066" y="1112837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D28555-21AC-4537-83DF-190A161BAED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87770" y="2316955"/>
            <a:ext cx="487363" cy="48736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0A5D98-D1E0-4173-9AD9-8E93C2B1A9A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9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6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11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D05-DCA0-4372-93C2-F8DC104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2E1E3-F27B-411A-ABFA-54A33C5DA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1594000"/>
            <a:ext cx="8515758" cy="129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BA77AD-D5A5-4899-8810-E4A1F5B3F9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2953887"/>
            <a:ext cx="5444212" cy="362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D8BC7-C1D6-4186-ABF0-791C783B4E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7329" y="2953887"/>
            <a:ext cx="4791871" cy="362743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5BDAED-DBC9-4BE9-BBCF-6A3CF639C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96000" y="1594000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75C38A-82CC-437D-B577-216B575484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6907" y="2081363"/>
            <a:ext cx="487363" cy="48736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AECF27-D998-40B1-9258-B7522BA32EC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D05-DCA0-4372-93C2-F8DC104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C362F-7A40-430D-B988-FB30617EC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47" y="1509917"/>
            <a:ext cx="9706062" cy="124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AD4CE-0C73-4E04-9605-05EF28759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47" y="2889494"/>
            <a:ext cx="5259481" cy="3693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DCC13-5992-4612-9DEC-F3342D5B5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960" y="2889493"/>
            <a:ext cx="4663592" cy="375458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8F8A54-ABE9-4DB9-AA51-9F680C567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909884"/>
            <a:ext cx="487363" cy="48736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E0C37E-D819-4D2C-A6F9-AED021DE37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FEE5-A826-4F71-A056-DCD50BA8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5B13-1E75-467E-A7ED-A0C9E4887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XGBoost</a:t>
            </a:r>
            <a:r>
              <a:rPr lang="en-US" dirty="0"/>
              <a:t> model indicated that “departure day of year”, “cosine of departure day of year”, and “number of passengers” were important features for fuel consumption prediction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“scheduled departure time” and “scheduled arrival time” were also found to be important features</a:t>
            </a:r>
          </a:p>
          <a:p>
            <a:pPr lvl="1"/>
            <a:r>
              <a:rPr lang="en-US" dirty="0"/>
              <a:t>Why?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A57936-D2BF-4A8E-A626-ED2DDBF8E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14216" y="1112837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B0B9D8-71CA-4137-B3BF-E6B43353F3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1112836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5F3E1E-6205-4F78-86B8-5BFCD2CD69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66434" y="2255837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C51CD7-E822-460F-8074-8396BF2AB09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5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7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Importance?</a:t>
            </a:r>
          </a:p>
          <a:p>
            <a:r>
              <a:rPr lang="en-US" dirty="0"/>
              <a:t>Training and test datasets are the same ones used to predict fuel consumption for each flight</a:t>
            </a:r>
          </a:p>
          <a:p>
            <a:r>
              <a:rPr lang="en-US" dirty="0"/>
              <a:t>Instead of using the entire dataset, features are obtained using only the information available five months before the flight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1713FF-C483-475D-87A2-14E56F72C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6907" y="1021556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6BAC73-339B-4C0D-A52A-B23CA787A3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71598" y="904081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312DCD-B6FA-418D-942D-434578B678E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5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D99D7-6316-4CA5-BEBB-3146A48D4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85" y="1556759"/>
            <a:ext cx="9147999" cy="125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F3B74-92F6-4BB6-ABC6-09BE07853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485" y="2953730"/>
            <a:ext cx="5401066" cy="3624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23504-A464-420C-B83E-BAE4F06D1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597" y="2953730"/>
            <a:ext cx="4984603" cy="368509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C10515-4CC6-4929-AA74-6B7AA9BAF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65925" y="1173956"/>
            <a:ext cx="487363" cy="48736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A664C3-E860-4F2E-AD46-2295063ECA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67670" y="1925838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23E004-7EF4-414E-8C64-AF0E9440A2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C62420-8A6D-43E1-8D56-58426CAC4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666376"/>
          </a:xfrm>
        </p:spPr>
        <p:txBody>
          <a:bodyPr/>
          <a:lstStyle/>
          <a:p>
            <a:r>
              <a:rPr lang="en-US" dirty="0"/>
              <a:t>Importance</a:t>
            </a:r>
          </a:p>
          <a:p>
            <a:r>
              <a:rPr lang="en-US" dirty="0"/>
              <a:t>The authors describe this problem as a binary classification problem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The authors define delayed flights as flights whose departure time is 15 minutes behind schedule, which is the same definition provided by the Federal Aviation Administration</a:t>
            </a:r>
          </a:p>
          <a:p>
            <a:r>
              <a:rPr lang="en-US" dirty="0"/>
              <a:t>The random forests, </a:t>
            </a:r>
            <a:r>
              <a:rPr lang="en-US" dirty="0" err="1"/>
              <a:t>XGBoost</a:t>
            </a:r>
            <a:r>
              <a:rPr lang="en-US" dirty="0"/>
              <a:t>, and deep neural networks are once again used</a:t>
            </a:r>
          </a:p>
          <a:p>
            <a:pPr lvl="1"/>
            <a:r>
              <a:rPr lang="en-US" dirty="0"/>
              <a:t>Settings for the deep neural networks are the same as those used in the fuel consumption prediction problem</a:t>
            </a:r>
          </a:p>
          <a:p>
            <a:r>
              <a:rPr lang="en-US" dirty="0"/>
              <a:t>Training and test sets are the same as well</a:t>
            </a:r>
          </a:p>
          <a:p>
            <a:r>
              <a:rPr lang="en-US" dirty="0"/>
              <a:t>The area under an ROC curve is used as an evaluation metric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BD2FF4-FDB3-4711-9E32-F2C0EA4E1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140325" y="1356518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77AFC4-07D8-45D2-8D25-27E95EFE4B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999307" y="1265238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7AF1EB-F956-43E1-924B-5E32321883A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941416" y="1356517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7436FE-C0D9-4C47-BA60-B41460C438A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52318" y="2408238"/>
            <a:ext cx="487363" cy="48736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F29C51-B839-4EA5-866D-28C03F27844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581198" y="2499517"/>
            <a:ext cx="487363" cy="487363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B16350-A476-469C-A021-9E5F902CEAB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778099" y="2408238"/>
            <a:ext cx="487363" cy="48736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666D5D-70C9-4707-9954-EEAED450479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91286" y="2557244"/>
            <a:ext cx="487363" cy="487363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886CE8-94A1-40C7-B287-B3766E1A2ADA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8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0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40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C36-159E-4FA2-B324-A0F389DB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C458E-4A4F-4332-99C2-E42671C1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687138"/>
            <a:ext cx="10477850" cy="156643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01EBA6-6179-4AA1-82F8-3C7874606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666376"/>
          </a:xfrm>
        </p:spPr>
        <p:txBody>
          <a:bodyPr/>
          <a:lstStyle/>
          <a:p>
            <a:r>
              <a:rPr lang="en-US" dirty="0"/>
              <a:t>Reason for poor performance of other timings?</a:t>
            </a:r>
          </a:p>
          <a:p>
            <a:pPr lvl="1"/>
            <a:r>
              <a:rPr lang="en-US" dirty="0"/>
              <a:t>Models indicate that “fuel on board”, “number of passengers”, and “scheduled departure minute of day” are important features, which are only available one day before the flight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A15B3E-5532-40D3-A61C-E3DC0819F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6798" y="3849543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5D5A97-2100-45CA-AF9A-A8F1E66311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is a low-cost airline (LCA)?</a:t>
            </a:r>
          </a:p>
          <a:p>
            <a:pPr lvl="0"/>
            <a:r>
              <a:rPr lang="en-US" dirty="0"/>
              <a:t>Service quality</a:t>
            </a:r>
          </a:p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5105-370F-4B0C-96EF-9912CA4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080D85-5DA0-469B-AD40-21441AD38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68034" y="655637"/>
            <a:ext cx="487363" cy="48736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91CB36-9114-4B5C-B8CC-D05F1388A0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3304597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24F730-3F46-4C0F-91CE-3D27C53ECD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35379" y="1143000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70D547-8FB1-465A-899A-84C7A9849AF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91697" y="26211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6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C36-159E-4FA2-B324-A0F389DB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E36C6-D466-458B-AD92-FEB58BCA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944" y="1625880"/>
            <a:ext cx="4666644" cy="495748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673B45-311C-484B-967F-EFFCCBB16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C36-159E-4FA2-B324-A0F389DB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52FE8-5235-4385-9693-A717FDBDF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364" y="1828800"/>
            <a:ext cx="5688577" cy="388764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0C606C-E220-4328-A714-E4A81818A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C36-159E-4FA2-B324-A0F389DB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470AA-D05C-47C3-98B6-2FB4BC98C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298" y="1846924"/>
            <a:ext cx="8663167" cy="377375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307B7D-9683-4BBE-B60B-ECDD33DEE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08EE79-0759-4A85-81B8-307028FD0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26488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Regression model predicted the amount of fuel consumption for each flight with a relative RMSE of 8.8%. The model performed better than human flight dispatchers and reduced the prediction errors by 39.3%</a:t>
            </a:r>
          </a:p>
          <a:p>
            <a:r>
              <a:rPr lang="en-US" dirty="0"/>
              <a:t>Binary classifier achieved an AUC of over 0.75 for several routes in the one day before predictions of the flight delays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6C819F-E1AA-4D17-8682-362E013BC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17053" y="777875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2E38E8-3CAD-4522-AB24-E15FFD52E6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31598" y="3960379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125337-9BE4-41C6-B7E9-EF8A316A83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5D83-D286-44A8-9C41-19AF6034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2F75-D1DE-42AB-BB60-F6E16E140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authors believe that additional attributes such as the flight data recorder data and meteorological data would help improve the performance of their models</a:t>
            </a:r>
          </a:p>
          <a:p>
            <a:r>
              <a:rPr lang="en-US" dirty="0"/>
              <a:t>A study to find a method for recommending seats and in-flight purchases by using individual customer information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73F40B-6CCF-4AED-825B-032573CA5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9053" y="3498561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FA543F-FA3C-451F-92C4-E0980A6E84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D089-A0E8-4406-97FE-6DFD856B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7CE7-AA3E-47B8-99CF-6FDC20CF7B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 algn="l"/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Horiguchi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Yuji, et al. “Predicting Fuel Consumption and Flight Delays for Low-Cost 	Airlines.”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Proceedings of the Twenty-Ninth AAAI Conference on Innovative Applications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	Association for the Advancement of Artificial Intelligence, 2017, pp. 4686–4693.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BFB3EC-1EBE-4A2B-8E0E-4B888B954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7544-EE69-472B-93E7-BB2C7D9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276509-F1B4-4BE2-A4BD-0BF1B7613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30B4-1CD7-407F-8A8C-F5219F45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0AC-8618-4F9F-AF69-C273123FC7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Predictive modeling approaches were used on real airline datasets provided by Peach Aviation, an LCA company operating flights among more than 20 airports in Asia. </a:t>
            </a:r>
          </a:p>
          <a:p>
            <a:r>
              <a:rPr lang="en-US" dirty="0"/>
              <a:t>Three datasets</a:t>
            </a:r>
          </a:p>
          <a:p>
            <a:pPr lvl="1"/>
            <a:r>
              <a:rPr lang="en-US" dirty="0"/>
              <a:t>Flight dataset</a:t>
            </a:r>
          </a:p>
          <a:p>
            <a:pPr lvl="1"/>
            <a:r>
              <a:rPr lang="en-US" dirty="0"/>
              <a:t>Passenger dataset</a:t>
            </a:r>
          </a:p>
          <a:p>
            <a:pPr lvl="1"/>
            <a:r>
              <a:rPr lang="en-US" dirty="0"/>
              <a:t>Reservation dataset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BC2BE4-5BB0-4477-92B9-4C36A9E00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94871" y="602456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463C83-22CF-446D-851D-F5EA1DEF28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86361" y="533689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2F598D-2B4B-41CE-B2B0-B513908100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49672" y="1004094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71EEB5-5363-476D-AD6D-00F0646360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189098" y="450562"/>
            <a:ext cx="487363" cy="48736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A91620-C2D9-4EDD-A64A-DDAFE324792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7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25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30B4-1CD7-407F-8A8C-F5219F45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F1BDA-26C4-46E1-B4B4-78201C87F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488" y="1711355"/>
            <a:ext cx="4875023" cy="436866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08DF3E-A3FB-4693-9554-D41792ED9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8761" y="4967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ED4C-6BA3-468C-B3A9-C79B31B5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feature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39608-91C5-45E8-9014-67BC27BA5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48" y="1781841"/>
            <a:ext cx="7103077" cy="480152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6860DB-02AF-4884-A6C6-9A5DD52D5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9961" y="17818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5265-13E4-46D5-AB96-68729C16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feature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963D-0F42-46E3-8597-6A7CF00029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number of reservations observed on the day before the departure is almost equivalent to the actual number of passengers</a:t>
            </a:r>
          </a:p>
          <a:p>
            <a:r>
              <a:rPr lang="en-US" dirty="0"/>
              <a:t>min–max normalization was applied to the features to transform the value of each feature into the range of zero to one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C280D6-1B2D-42E7-8204-AFC853C9D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1452" y="4357544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EB3801-A686-4DDF-A8E5-ED77F158F3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3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1D03-9469-44AF-8403-A89DF5A0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5DAE-9BAD-47EB-9414-4F8D42FD32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Predicting the fuel consumption for each flight and for each day</a:t>
            </a:r>
          </a:p>
          <a:p>
            <a:r>
              <a:rPr lang="en-US" dirty="0"/>
              <a:t>Baseline</a:t>
            </a:r>
          </a:p>
          <a:p>
            <a:r>
              <a:rPr lang="en-US" dirty="0"/>
              <a:t>Prediction models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neural networks</a:t>
            </a:r>
          </a:p>
          <a:p>
            <a:pPr lvl="2"/>
            <a:r>
              <a:rPr lang="en-US" dirty="0"/>
              <a:t>Rectified linear unit was used as the activation function for the hidden layer</a:t>
            </a:r>
          </a:p>
          <a:p>
            <a:pPr lvl="2"/>
            <a:r>
              <a:rPr lang="en-US" dirty="0"/>
              <a:t>Sigmoid function was used as the activation function for the output layer</a:t>
            </a:r>
          </a:p>
          <a:p>
            <a:r>
              <a:rPr lang="en-US" dirty="0" err="1"/>
              <a:t>Keras</a:t>
            </a:r>
            <a:r>
              <a:rPr lang="en-US" dirty="0"/>
              <a:t> was used to implement the models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D20425-5D10-4A6C-969A-58C84939A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523306" y="1600200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83FC6D-EBFB-4165-A3C6-1D8FC024F0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207571" y="1447656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92E49A-8132-47F0-AF2F-6DB547521A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8695" y="2070605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AA7E56-62AE-46D4-9BF3-C0DED210123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435888" y="2557968"/>
            <a:ext cx="487363" cy="48736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97BAF9-DC6E-4E5A-A32E-E7B51E0D6FA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792262" y="2314286"/>
            <a:ext cx="487363" cy="487363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8C0CC6-DFA4-4FA2-A23D-7AEF21D6C75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010669" y="2676525"/>
            <a:ext cx="487363" cy="48736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1A8123-EB5D-4656-9943-3AC6953DB98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057228" y="2246095"/>
            <a:ext cx="487363" cy="487363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EA145E-6952-4AEE-9395-076B86AFA93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963889" y="3093965"/>
            <a:ext cx="487363" cy="48736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E9E315-9F57-4667-8F98-ADFCFAD000F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5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0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65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3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2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D05-DCA0-4372-93C2-F8DC104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5785-692B-4844-B624-5596F6B270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Importance?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5F80E9-5D8C-4BE2-923E-DC485B768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D05-DCA0-4372-93C2-F8DC104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consumption prediction for each flight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A127E-C932-4EA0-B5FE-5876B3FD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35" y="2162711"/>
            <a:ext cx="9321529" cy="210562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BA5F76-E940-47C0-80AB-9515C6C1E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cean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cean design template.potx" id="{A725F50D-036D-42E9-8BE4-5E8C740686A1}" vid="{2BF94DBE-E897-41AE-BC8D-5738C7ADC2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782</TotalTime>
  <Words>725</Words>
  <Application>Microsoft Office PowerPoint</Application>
  <PresentationFormat>Widescreen</PresentationFormat>
  <Paragraphs>78</Paragraphs>
  <Slides>27</Slides>
  <Notes>1</Notes>
  <HiddenSlides>0</HiddenSlides>
  <MMClips>68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Ocean design template</vt:lpstr>
      <vt:lpstr>Predicting Fuel Consumption and Flight Delays for Low-Cost Airlines</vt:lpstr>
      <vt:lpstr>Introduction</vt:lpstr>
      <vt:lpstr>Data description</vt:lpstr>
      <vt:lpstr>Data description</vt:lpstr>
      <vt:lpstr>Flight feature representation</vt:lpstr>
      <vt:lpstr>Flight feature representation</vt:lpstr>
      <vt:lpstr>Fuel Consumption Prediction</vt:lpstr>
      <vt:lpstr>Fuel consumption prediction for each flight</vt:lpstr>
      <vt:lpstr>Fuel consumption prediction for each flight</vt:lpstr>
      <vt:lpstr>Fuel consumption prediction for each flight</vt:lpstr>
      <vt:lpstr>Fuel consumption prediction for each flight</vt:lpstr>
      <vt:lpstr>Fuel consumption prediction for each flight</vt:lpstr>
      <vt:lpstr>Fuel consumption prediction for each flight</vt:lpstr>
      <vt:lpstr>Fuel consumption prediction for each Day</vt:lpstr>
      <vt:lpstr>Fuel consumption prediction for each Day</vt:lpstr>
      <vt:lpstr>Fuel consumption prediction for each Day</vt:lpstr>
      <vt:lpstr>Flight delay Prediction</vt:lpstr>
      <vt:lpstr>Flight delay Prediction</vt:lpstr>
      <vt:lpstr>Flight delay Prediction</vt:lpstr>
      <vt:lpstr>Flight delay Prediction</vt:lpstr>
      <vt:lpstr>Flight delay Prediction</vt:lpstr>
      <vt:lpstr>Flight delay Prediction</vt:lpstr>
      <vt:lpstr>Flight delay prediction</vt:lpstr>
      <vt:lpstr>conclusion</vt:lpstr>
      <vt:lpstr>Future work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rajendren</dc:creator>
  <cp:lastModifiedBy>Rajendren, Aarithi (Student)</cp:lastModifiedBy>
  <cp:revision>76</cp:revision>
  <dcterms:created xsi:type="dcterms:W3CDTF">2020-11-29T15:55:00Z</dcterms:created>
  <dcterms:modified xsi:type="dcterms:W3CDTF">2020-11-30T05:43:45Z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